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6" r:id="rId2"/>
    <p:sldId id="296" r:id="rId3"/>
    <p:sldId id="374" r:id="rId4"/>
    <p:sldId id="377" r:id="rId5"/>
    <p:sldId id="387" r:id="rId6"/>
    <p:sldId id="390" r:id="rId7"/>
    <p:sldId id="388" r:id="rId8"/>
    <p:sldId id="389" r:id="rId9"/>
    <p:sldId id="324" r:id="rId10"/>
    <p:sldId id="32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26" autoAdjust="0"/>
    <p:restoredTop sz="89824" autoAdjust="0"/>
  </p:normalViewPr>
  <p:slideViewPr>
    <p:cSldViewPr snapToGrid="0">
      <p:cViewPr varScale="1">
        <p:scale>
          <a:sx n="77" d="100"/>
          <a:sy n="77" d="100"/>
        </p:scale>
        <p:origin x="907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04FF29-0B78-4D14-B973-D6C322D130F5}" type="datetimeFigureOut">
              <a:rPr lang="en-US" smtClean="0"/>
              <a:t>4/14/2022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1018FD-7C18-4B12-B211-D27F669C0E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5434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1018FD-7C18-4B12-B211-D27F669C0EB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2430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49CEA-452E-49F3-92ED-210B64DD3C6C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81460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49CEA-452E-49F3-92ED-210B64DD3C6C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67289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49CEA-452E-49F3-92ED-210B64DD3C6C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46586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38457-E297-40E8-8039-C9A38252DE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349A0C-B72F-4F06-B5D6-AEBBB20031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24C5AA-3911-4989-909A-EE14EA592E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16E22-7384-4B28-AF1D-4938F047DD22}" type="datetimeFigureOut">
              <a:rPr lang="en-US" smtClean="0"/>
              <a:t>4/14/2022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DE095B-CCFC-4AFC-8E0D-457A3F5AA0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C927EB-3916-4F67-9C7C-89831F05B4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D5758-8471-4647-A322-0716337283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3818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CD80D-B9FB-45AB-B088-5A0D07F14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4D46577-7DD3-45C6-9C20-5A812FB63C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2F077B-4A5C-4DAA-9AE5-69FACDC95B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16E22-7384-4B28-AF1D-4938F047DD22}" type="datetimeFigureOut">
              <a:rPr lang="en-US" smtClean="0"/>
              <a:t>4/14/2022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73C11A-3925-4EAF-98EA-510BE56094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D98A2C-C0A9-4E1B-BC63-0E9F8DBCA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D5758-8471-4647-A322-0716337283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013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2AB0389-297E-470C-B63A-10739575EC5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C775D4-D96C-49F6-96B3-FEC2247BC0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A36F9A-3E53-4D19-8B22-3AD998458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16E22-7384-4B28-AF1D-4938F047DD22}" type="datetimeFigureOut">
              <a:rPr lang="en-US" smtClean="0"/>
              <a:t>4/14/2022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87365D-12BB-476A-BCA7-0EEE136EC7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F9DC9A-D9E7-4C66-80BC-EDB1E81AE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D5758-8471-4647-A322-0716337283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5000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79838C-837C-4A6B-95A4-A64E9E10B0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73CC4F-77D3-4B5F-AC62-A323502F68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310DDA-7904-46F7-87C2-8229C2974E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16E22-7384-4B28-AF1D-4938F047DD22}" type="datetimeFigureOut">
              <a:rPr lang="en-US" smtClean="0"/>
              <a:t>4/14/2022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193DE6-746F-4282-A155-D0B1A3F3EA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06B0D8-C2B6-46EB-B5CB-8281EA5B1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D5758-8471-4647-A322-0716337283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484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25B67-4C55-4547-9B7A-917E0A93C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862E36-00D7-493B-B6EE-76659E5EAA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3A4051-1D45-4E73-8057-31A744385F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16E22-7384-4B28-AF1D-4938F047DD22}" type="datetimeFigureOut">
              <a:rPr lang="en-US" smtClean="0"/>
              <a:t>4/14/2022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1F50AE-AF2A-4132-A42E-C60A5A3B01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F14249-0AAE-46E7-8618-421A6D885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D5758-8471-4647-A322-0716337283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4319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F6E71-CCF1-4B23-922A-5FB513AE3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620288-E9DF-48E3-9302-B0EA346AE9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05FA34-F7DB-45A2-B002-64F08F58EE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5087EB-94F6-4065-BF20-3793FC875C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16E22-7384-4B28-AF1D-4938F047DD22}" type="datetimeFigureOut">
              <a:rPr lang="en-US" smtClean="0"/>
              <a:t>4/14/2022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58D2E1-1300-4113-8CD3-44890CFA91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03F054-A3A6-42C9-B0AD-CAAF420CE9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D5758-8471-4647-A322-0716337283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1299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6B6DE-205F-4F26-A762-2685990A1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0EF645-20E8-4742-A911-05B557B3F1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D44F02-5E92-46C1-8F65-CBCEE89482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602FC7-9EA4-45C1-9448-6D3FF3D20F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8F341DC-F285-4836-ABC7-8159E1E23F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E362309-FD63-4878-99D7-05B74E1706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16E22-7384-4B28-AF1D-4938F047DD22}" type="datetimeFigureOut">
              <a:rPr lang="en-US" smtClean="0"/>
              <a:t>4/14/2022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1ED3BEB-6D6F-48C2-9110-00E364524C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6220358-6DDA-49E5-AB5E-19ED198A0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D5758-8471-4647-A322-0716337283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7464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9E5738-0C8A-4C02-9B4E-7FD208B0B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45A6F7-5C37-4271-914C-F3596E4F71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16E22-7384-4B28-AF1D-4938F047DD22}" type="datetimeFigureOut">
              <a:rPr lang="en-US" smtClean="0"/>
              <a:t>4/14/2022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AAC93B-6283-4141-B4AB-7D37B23230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1B1BAC-580F-4F34-A430-0AB3B3CEAF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D5758-8471-4647-A322-0716337283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0142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4E55F8-F433-4655-9662-DCF7880C26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16E22-7384-4B28-AF1D-4938F047DD22}" type="datetimeFigureOut">
              <a:rPr lang="en-US" smtClean="0"/>
              <a:t>4/14/2022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A21C3F-41C1-495B-B5DC-0A4B8E99E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FE4F8B-01B7-4CA0-8F88-BDB83580B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D5758-8471-4647-A322-0716337283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1801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698880-F268-4749-8C6E-67C1E6A2D3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A76491-511C-45E9-A582-7684550C43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D5229C-5285-48E8-9437-432B922103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E5D715-CEE3-4669-B355-E44B03A8DD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16E22-7384-4B28-AF1D-4938F047DD22}" type="datetimeFigureOut">
              <a:rPr lang="en-US" smtClean="0"/>
              <a:t>4/14/2022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9DF808-49B6-47DE-BA7B-B02346E7DA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1DB801-9652-4BEA-8345-40FE0A5E4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D5758-8471-4647-A322-0716337283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93636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EF38D-5BB6-4426-9805-811964D7AF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FCED522-AE6F-443B-8B88-322C5676987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B41A74-96A9-44CC-8E1C-E28E985E62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9BD484-973C-44F3-9625-70A99BFC72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16E22-7384-4B28-AF1D-4938F047DD22}" type="datetimeFigureOut">
              <a:rPr lang="en-US" smtClean="0"/>
              <a:t>4/14/2022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4EF468-D832-4745-9164-392EA9BFC3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040D31-461B-4676-BA98-ED1975E7E4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D5758-8471-4647-A322-0716337283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95278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61E83D-7E51-4202-8051-629337DFA0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4A5F13-C512-4886-AD64-19002A374A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C7D7F7-25D1-419E-939C-7961D92F87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816E22-7384-4B28-AF1D-4938F047DD22}" type="datetimeFigureOut">
              <a:rPr lang="en-US" smtClean="0"/>
              <a:t>4/14/2022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EF46CF-5813-4C06-87FE-4C61E38755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532AD9-6221-4950-8E06-2306F2C7B5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DD5758-8471-4647-A322-0716337283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7511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bit.ly/3jDAe3O" TargetMode="Externa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hyperlink" Target="https://in.linkedin.com/in/praveenraghuvanshi" TargetMode="External"/><Relationship Id="rId7" Type="http://schemas.openxmlformats.org/officeDocument/2006/relationships/hyperlink" Target="https://t.me/joinchat/IifUJQ_PuYT757Turx-nLg" TargetMode="External"/><Relationship Id="rId12" Type="http://schemas.openxmlformats.org/officeDocument/2006/relationships/hyperlink" Target="https://bit.ly/3jDAe3O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png"/><Relationship Id="rId11" Type="http://schemas.openxmlformats.org/officeDocument/2006/relationships/image" Target="../media/image1.png"/><Relationship Id="rId5" Type="http://schemas.openxmlformats.org/officeDocument/2006/relationships/image" Target="../media/image13.png"/><Relationship Id="rId10" Type="http://schemas.openxmlformats.org/officeDocument/2006/relationships/image" Target="../media/image17.png"/><Relationship Id="rId4" Type="http://schemas.openxmlformats.org/officeDocument/2006/relationships/hyperlink" Target="https://github.com/praveenraghuvanshi1512" TargetMode="External"/><Relationship Id="rId9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hyperlink" Target="https://bit.ly/3jDAe3O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.png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3jDAe3O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3jDAe3O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bit.ly/3jDAe3O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bit.ly/3jDAe3O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hyperlink" Target="https://bit.ly/3jDAe3O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3jDAe3O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raveenraghuvanshi/tech-sessions/tree/master/14042022-Practical-ML-Net-Sound-Classification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hyperlink" Target="https://bit.ly/3jDAe3O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90A36-9D6F-4DD7-BC02-EB908D503E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76581" y="2655147"/>
            <a:ext cx="5110619" cy="1407897"/>
          </a:xfrm>
        </p:spPr>
        <p:txBody>
          <a:bodyPr>
            <a:noAutofit/>
          </a:bodyPr>
          <a:lstStyle/>
          <a:p>
            <a:pPr algn="l"/>
            <a:r>
              <a:rPr lang="en-US" sz="4400" b="1" dirty="0"/>
              <a:t>Sound Classification using </a:t>
            </a:r>
            <a:r>
              <a:rPr lang="en-US" sz="4400" b="1" dirty="0" err="1"/>
              <a:t>ML.Net</a:t>
            </a:r>
            <a:endParaRPr lang="en-US" sz="4400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A80316-2389-435B-BF57-9809FC3A08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231082" y="4635413"/>
            <a:ext cx="1960918" cy="766381"/>
          </a:xfrm>
        </p:spPr>
        <p:txBody>
          <a:bodyPr>
            <a:normAutofit fontScale="62500" lnSpcReduction="20000"/>
          </a:bodyPr>
          <a:lstStyle/>
          <a:p>
            <a:pPr algn="l"/>
            <a:endParaRPr lang="en-US" sz="1000" dirty="0"/>
          </a:p>
          <a:p>
            <a:pPr algn="l"/>
            <a:r>
              <a:rPr lang="en-US" dirty="0"/>
              <a:t>Praveen Raghuvanshi</a:t>
            </a:r>
          </a:p>
          <a:p>
            <a:pPr algn="l"/>
            <a:r>
              <a:rPr lang="en-US" dirty="0"/>
              <a:t>@praveenraghuvan</a:t>
            </a:r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A655A132-543A-420C-B045-863DB1829B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532876" cy="1290953"/>
          </a:xfrm>
          <a:custGeom>
            <a:avLst/>
            <a:gdLst>
              <a:gd name="connsiteX0" fmla="*/ 0 w 5532876"/>
              <a:gd name="connsiteY0" fmla="*/ 0 h 1290953"/>
              <a:gd name="connsiteX1" fmla="*/ 5532876 w 5532876"/>
              <a:gd name="connsiteY1" fmla="*/ 0 h 1290953"/>
              <a:gd name="connsiteX2" fmla="*/ 4936972 w 5532876"/>
              <a:gd name="connsiteY2" fmla="*/ 1290953 h 1290953"/>
              <a:gd name="connsiteX3" fmla="*/ 0 w 5532876"/>
              <a:gd name="connsiteY3" fmla="*/ 1290953 h 1290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32876" h="1290953">
                <a:moveTo>
                  <a:pt x="0" y="0"/>
                </a:moveTo>
                <a:lnTo>
                  <a:pt x="5532876" y="0"/>
                </a:lnTo>
                <a:lnTo>
                  <a:pt x="4936972" y="1290953"/>
                </a:lnTo>
                <a:lnTo>
                  <a:pt x="0" y="1290953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id="{C8908FA0-651E-4684-866E-0B2BAA88B3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7841" y="1"/>
            <a:ext cx="7094159" cy="1290953"/>
          </a:xfrm>
          <a:custGeom>
            <a:avLst/>
            <a:gdLst>
              <a:gd name="connsiteX0" fmla="*/ 595904 w 7094159"/>
              <a:gd name="connsiteY0" fmla="*/ 0 h 1290953"/>
              <a:gd name="connsiteX1" fmla="*/ 7094159 w 7094159"/>
              <a:gd name="connsiteY1" fmla="*/ 0 h 1290953"/>
              <a:gd name="connsiteX2" fmla="*/ 7094159 w 7094159"/>
              <a:gd name="connsiteY2" fmla="*/ 1290553 h 1290953"/>
              <a:gd name="connsiteX3" fmla="*/ 5920618 w 7094159"/>
              <a:gd name="connsiteY3" fmla="*/ 1290553 h 1290953"/>
              <a:gd name="connsiteX4" fmla="*/ 5920618 w 7094159"/>
              <a:gd name="connsiteY4" fmla="*/ 1290953 h 1290953"/>
              <a:gd name="connsiteX5" fmla="*/ 2729248 w 7094159"/>
              <a:gd name="connsiteY5" fmla="*/ 1290953 h 1290953"/>
              <a:gd name="connsiteX6" fmla="*/ 2574303 w 7094159"/>
              <a:gd name="connsiteY6" fmla="*/ 1290953 h 1290953"/>
              <a:gd name="connsiteX7" fmla="*/ 0 w 7094159"/>
              <a:gd name="connsiteY7" fmla="*/ 1290953 h 1290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094159" h="1290953">
                <a:moveTo>
                  <a:pt x="595904" y="0"/>
                </a:moveTo>
                <a:lnTo>
                  <a:pt x="7094159" y="0"/>
                </a:lnTo>
                <a:lnTo>
                  <a:pt x="7094159" y="1290553"/>
                </a:lnTo>
                <a:lnTo>
                  <a:pt x="5920618" y="1290553"/>
                </a:lnTo>
                <a:lnTo>
                  <a:pt x="5920618" y="1290953"/>
                </a:lnTo>
                <a:lnTo>
                  <a:pt x="2729248" y="1290953"/>
                </a:lnTo>
                <a:lnTo>
                  <a:pt x="2574303" y="1290953"/>
                </a:lnTo>
                <a:lnTo>
                  <a:pt x="0" y="1290953"/>
                </a:lnTo>
                <a:close/>
              </a:path>
            </a:pathLst>
          </a:custGeom>
          <a:solidFill>
            <a:srgbClr val="7F7F7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6D774DE7-7E08-4AD4-A4B9-E7758DECB2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22116" y="5450103"/>
            <a:ext cx="5569884" cy="1407897"/>
          </a:xfrm>
          <a:custGeom>
            <a:avLst/>
            <a:gdLst>
              <a:gd name="connsiteX0" fmla="*/ 652041 w 5569884"/>
              <a:gd name="connsiteY0" fmla="*/ 0 h 1407897"/>
              <a:gd name="connsiteX1" fmla="*/ 5569884 w 5569884"/>
              <a:gd name="connsiteY1" fmla="*/ 0 h 1407897"/>
              <a:gd name="connsiteX2" fmla="*/ 5569884 w 5569884"/>
              <a:gd name="connsiteY2" fmla="*/ 1407897 h 1407897"/>
              <a:gd name="connsiteX3" fmla="*/ 0 w 5569884"/>
              <a:gd name="connsiteY3" fmla="*/ 1407897 h 1407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69884" h="1407897">
                <a:moveTo>
                  <a:pt x="652041" y="0"/>
                </a:moveTo>
                <a:lnTo>
                  <a:pt x="5569884" y="0"/>
                </a:lnTo>
                <a:lnTo>
                  <a:pt x="5569884" y="1407897"/>
                </a:lnTo>
                <a:lnTo>
                  <a:pt x="0" y="1407897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2366A95B-DCA5-4A24-84FD-B90CDBC590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450103"/>
            <a:ext cx="7114535" cy="1407897"/>
          </a:xfrm>
          <a:custGeom>
            <a:avLst/>
            <a:gdLst>
              <a:gd name="connsiteX0" fmla="*/ 0 w 7114535"/>
              <a:gd name="connsiteY0" fmla="*/ 0 h 1407897"/>
              <a:gd name="connsiteX1" fmla="*/ 1189345 w 7114535"/>
              <a:gd name="connsiteY1" fmla="*/ 0 h 1407897"/>
              <a:gd name="connsiteX2" fmla="*/ 7114535 w 7114535"/>
              <a:gd name="connsiteY2" fmla="*/ 0 h 1407897"/>
              <a:gd name="connsiteX3" fmla="*/ 6462495 w 7114535"/>
              <a:gd name="connsiteY3" fmla="*/ 1407897 h 1407897"/>
              <a:gd name="connsiteX4" fmla="*/ 0 w 7114535"/>
              <a:gd name="connsiteY4" fmla="*/ 1407897 h 1407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14535" h="1407897">
                <a:moveTo>
                  <a:pt x="0" y="0"/>
                </a:moveTo>
                <a:lnTo>
                  <a:pt x="1189345" y="0"/>
                </a:lnTo>
                <a:lnTo>
                  <a:pt x="7114535" y="0"/>
                </a:lnTo>
                <a:lnTo>
                  <a:pt x="6462495" y="1407897"/>
                </a:lnTo>
                <a:lnTo>
                  <a:pt x="0" y="1407897"/>
                </a:lnTo>
                <a:close/>
              </a:path>
            </a:pathLst>
          </a:custGeom>
          <a:solidFill>
            <a:srgbClr val="7F7F7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0C9CEA2-29A1-4508-B069-3930940134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29" y="1588198"/>
            <a:ext cx="4563112" cy="106694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C1FACD9-4278-4E2F-9496-C4544F7B31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1679" y="2155549"/>
            <a:ext cx="4900437" cy="275241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7C72C04-494E-41F7-8725-3F913F1B6E92}"/>
              </a:ext>
            </a:extLst>
          </p:cNvPr>
          <p:cNvSpPr txBox="1"/>
          <p:nvPr/>
        </p:nvSpPr>
        <p:spPr>
          <a:xfrm>
            <a:off x="8766313" y="6192078"/>
            <a:ext cx="3299791" cy="5059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01168" lvl="1" indent="0" fontAlgn="base">
              <a:lnSpc>
                <a:spcPct val="120000"/>
              </a:lnSpc>
              <a:buNone/>
            </a:pPr>
            <a:r>
              <a:rPr lang="en-US" sz="2400" dirty="0">
                <a:hlinkClick r:id="rId5"/>
              </a:rPr>
              <a:t>https://bit.ly/3jDAe3O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779400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2325" y="3092927"/>
            <a:ext cx="2542068" cy="670067"/>
          </a:xfrm>
        </p:spPr>
        <p:txBody>
          <a:bodyPr>
            <a:normAutofit fontScale="90000"/>
          </a:bodyPr>
          <a:lstStyle/>
          <a:p>
            <a:r>
              <a:rPr lang="en-US" dirty="0"/>
              <a:t>Thank you</a:t>
            </a:r>
            <a:br>
              <a:rPr lang="en-US" dirty="0"/>
            </a:br>
            <a:br>
              <a:rPr lang="en-US" dirty="0"/>
            </a:br>
            <a:r>
              <a:rPr lang="en-US" dirty="0"/>
              <a:t>Q &amp; 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24566" y="468085"/>
            <a:ext cx="6654074" cy="4855029"/>
          </a:xfrm>
        </p:spPr>
        <p:txBody>
          <a:bodyPr>
            <a:normAutofit fontScale="32500" lnSpcReduction="20000"/>
          </a:bodyPr>
          <a:lstStyle/>
          <a:p>
            <a:pPr marL="0" indent="0">
              <a:lnSpc>
                <a:spcPct val="320000"/>
              </a:lnSpc>
              <a:buNone/>
            </a:pPr>
            <a:r>
              <a:rPr lang="en-US" sz="8000" dirty="0">
                <a:hlinkClick r:id="rId3"/>
              </a:rPr>
              <a:t>https://in.linkedin.com/in/praveenraghuvanshi</a:t>
            </a:r>
            <a:endParaRPr lang="en-US" sz="8000" dirty="0"/>
          </a:p>
          <a:p>
            <a:pPr marL="0" indent="0">
              <a:lnSpc>
                <a:spcPct val="320000"/>
              </a:lnSpc>
              <a:buNone/>
            </a:pPr>
            <a:r>
              <a:rPr lang="en-US" sz="8000" dirty="0">
                <a:hlinkClick r:id="rId4"/>
              </a:rPr>
              <a:t>https://</a:t>
            </a:r>
            <a:r>
              <a:rPr lang="en-US" sz="8000" dirty="0">
                <a:hlinkClick r:id="" action="ppaction://noaction"/>
              </a:rPr>
              <a:t>github.com/praveenraghuvanshi</a:t>
            </a:r>
          </a:p>
          <a:p>
            <a:pPr marL="0" indent="0">
              <a:lnSpc>
                <a:spcPct val="320000"/>
              </a:lnSpc>
              <a:buNone/>
            </a:pPr>
            <a:r>
              <a:rPr lang="en-US" sz="8000" dirty="0">
                <a:hlinkClick r:id="" action="ppaction://noaction"/>
              </a:rPr>
              <a:t>@</a:t>
            </a:r>
            <a:r>
              <a:rPr lang="en-US" sz="8000" dirty="0" err="1">
                <a:hlinkClick r:id="rId4"/>
              </a:rPr>
              <a:t>praveenraghuvan</a:t>
            </a:r>
            <a:endParaRPr lang="en-US" sz="8000" dirty="0">
              <a:hlinkClick r:id="rId4"/>
            </a:endParaRPr>
          </a:p>
          <a:p>
            <a:pPr marL="0" indent="0">
              <a:lnSpc>
                <a:spcPct val="320000"/>
              </a:lnSpc>
              <a:buNone/>
            </a:pPr>
            <a:endParaRPr lang="en-US" sz="8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7347" y="1032750"/>
            <a:ext cx="654761" cy="65476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3538" y="3838342"/>
            <a:ext cx="470611" cy="47061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287555" y="4708647"/>
            <a:ext cx="672809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solidFill>
                  <a:schemeClr val="tx1">
                    <a:lumMod val="75000"/>
                    <a:lumOff val="25000"/>
                  </a:schemeClr>
                </a:solidFill>
                <a:hlinkClick r:id="rId7"/>
              </a:rPr>
              <a:t>https://t.me/joinchat/IifUJQ_PuYT757Turx-nLg </a:t>
            </a:r>
            <a:endParaRPr lang="en-US" sz="2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032" name="Picture 8" descr="circle messenger round icon telegram icon #2180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0026" y="4708647"/>
            <a:ext cx="494123" cy="494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23538" y="2438036"/>
            <a:ext cx="523875" cy="533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23538" y="2438036"/>
            <a:ext cx="523875" cy="5334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3F28D8C-88C1-461A-99D1-FDEF44F5226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000483" y="0"/>
            <a:ext cx="2191517" cy="51242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8C9F90D-52AD-4DE8-87E3-27FB46032899}"/>
              </a:ext>
            </a:extLst>
          </p:cNvPr>
          <p:cNvSpPr txBox="1"/>
          <p:nvPr/>
        </p:nvSpPr>
        <p:spPr>
          <a:xfrm>
            <a:off x="5147413" y="5987705"/>
            <a:ext cx="3299791" cy="5059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01168" lvl="1" indent="0" fontAlgn="base">
              <a:lnSpc>
                <a:spcPct val="120000"/>
              </a:lnSpc>
              <a:buNone/>
            </a:pPr>
            <a:r>
              <a:rPr lang="en-US" sz="2400" dirty="0">
                <a:hlinkClick r:id="rId12"/>
              </a:rPr>
              <a:t>https://bit.ly/3jDAe3O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500586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91101" y="977784"/>
            <a:ext cx="3200400" cy="579814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Introduction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12" t="12206" r="28561" b="2450"/>
          <a:stretch/>
        </p:blipFill>
        <p:spPr>
          <a:xfrm>
            <a:off x="550819" y="1178913"/>
            <a:ext cx="3669133" cy="4260272"/>
          </a:xfr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955283" y="6459785"/>
            <a:ext cx="3135117" cy="365125"/>
          </a:xfrm>
        </p:spPr>
        <p:txBody>
          <a:bodyPr/>
          <a:lstStyle/>
          <a:p>
            <a:r>
              <a:rPr lang="en-US" sz="2400" dirty="0"/>
              <a:t>@</a:t>
            </a:r>
            <a:r>
              <a:rPr lang="en-US" sz="2000" dirty="0" err="1"/>
              <a:t>praveenraghuvan</a:t>
            </a:r>
            <a:endParaRPr lang="en-US" sz="2000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91101" y="1661198"/>
            <a:ext cx="7416172" cy="4527166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600" dirty="0"/>
              <a:t>  Cloud Architect @ Harman, A Samsung Company</a:t>
            </a:r>
          </a:p>
          <a:p>
            <a:pPr lvl="1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600" dirty="0"/>
              <a:t>  Domain: Professional Audio, Video &amp; Control</a:t>
            </a:r>
          </a:p>
          <a:p>
            <a:pPr lvl="1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600" dirty="0"/>
              <a:t>  Area of Expertise: Cloud, Distributed computing</a:t>
            </a:r>
          </a:p>
          <a:p>
            <a:pPr lvl="1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600" dirty="0"/>
              <a:t>  Area of Interest: AI/ML and IoT</a:t>
            </a:r>
          </a:p>
          <a:p>
            <a:pPr lvl="1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600" dirty="0"/>
              <a:t>  Location: Bangalore, India</a:t>
            </a:r>
          </a:p>
          <a:p>
            <a:pPr lvl="1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600" dirty="0"/>
              <a:t>  Member: </a:t>
            </a:r>
          </a:p>
        </p:txBody>
      </p:sp>
      <p:pic>
        <p:nvPicPr>
          <p:cNvPr id="1026" name="Picture 2" descr=".NET Foundati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1129" y="4947401"/>
            <a:ext cx="982344" cy="982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D356B80-F779-4982-B59D-860E904DA1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00483" y="0"/>
            <a:ext cx="2191517" cy="51242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DD66B4C-B86F-4662-A1A1-AE5406FFB0C3}"/>
              </a:ext>
            </a:extLst>
          </p:cNvPr>
          <p:cNvSpPr txBox="1"/>
          <p:nvPr/>
        </p:nvSpPr>
        <p:spPr>
          <a:xfrm>
            <a:off x="101600" y="6315224"/>
            <a:ext cx="3299791" cy="5059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01168" lvl="1" indent="0" fontAlgn="base">
              <a:lnSpc>
                <a:spcPct val="120000"/>
              </a:lnSpc>
              <a:buNone/>
            </a:pPr>
            <a:r>
              <a:rPr lang="en-US" sz="2400" dirty="0">
                <a:hlinkClick r:id="rId7"/>
              </a:rPr>
              <a:t>https://bit.ly/3jDAe3O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009885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00062"/>
            <a:ext cx="10515600" cy="1325563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573093"/>
          </a:xfrm>
        </p:spPr>
        <p:txBody>
          <a:bodyPr/>
          <a:lstStyle/>
          <a:p>
            <a:pPr lvl="1">
              <a:buFont typeface="Arial" panose="020B0604020202020204" pitchFamily="34" charset="0"/>
              <a:buChar char="•"/>
            </a:pPr>
            <a:r>
              <a:rPr lang="en-US" sz="3600" dirty="0"/>
              <a:t>  Basics of Sound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3600" dirty="0"/>
              <a:t>  Sound Classification </a:t>
            </a:r>
          </a:p>
          <a:p>
            <a:pPr lvl="1"/>
            <a:r>
              <a:rPr lang="en-US" sz="3600" dirty="0"/>
              <a:t>  Exploratory Data Analysis</a:t>
            </a:r>
          </a:p>
          <a:p>
            <a:pPr lvl="1"/>
            <a:r>
              <a:rPr lang="en-US" sz="3600" dirty="0"/>
              <a:t>  Framework and Tools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3600" dirty="0"/>
              <a:t>  Classification using </a:t>
            </a:r>
            <a:r>
              <a:rPr lang="en-US" sz="3600" dirty="0" err="1"/>
              <a:t>ML.Net</a:t>
            </a:r>
            <a:endParaRPr lang="en-US" sz="36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3600" dirty="0"/>
              <a:t>  Demo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2714615" cy="365125"/>
          </a:xfrm>
        </p:spPr>
        <p:txBody>
          <a:bodyPr/>
          <a:lstStyle/>
          <a:p>
            <a:r>
              <a:rPr lang="en-US" sz="2000" dirty="0"/>
              <a:t>@</a:t>
            </a:r>
            <a:r>
              <a:rPr lang="en-US" sz="2000" dirty="0" err="1"/>
              <a:t>praveenraghuvan</a:t>
            </a:r>
            <a:endParaRPr lang="en-US" sz="2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7ED751-48FC-4486-8B90-E92E25F6F9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0483" y="0"/>
            <a:ext cx="2191517" cy="51242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059D8EB-7D0C-4AC8-8E4F-F5339041689C}"/>
              </a:ext>
            </a:extLst>
          </p:cNvPr>
          <p:cNvSpPr txBox="1"/>
          <p:nvPr/>
        </p:nvSpPr>
        <p:spPr>
          <a:xfrm>
            <a:off x="0" y="6318938"/>
            <a:ext cx="3299791" cy="5059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01168" lvl="1" indent="0" fontAlgn="base">
              <a:lnSpc>
                <a:spcPct val="120000"/>
              </a:lnSpc>
              <a:buNone/>
            </a:pPr>
            <a:r>
              <a:rPr lang="en-US" sz="2400" dirty="0">
                <a:hlinkClick r:id="rId3"/>
              </a:rPr>
              <a:t>https://bit.ly/3jDAe3O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3680600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Basics of Sound</a:t>
            </a:r>
          </a:p>
        </p:txBody>
      </p:sp>
      <p:sp>
        <p:nvSpPr>
          <p:cNvPr id="10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768854" y="6428220"/>
            <a:ext cx="2714615" cy="365125"/>
          </a:xfrm>
        </p:spPr>
        <p:txBody>
          <a:bodyPr/>
          <a:lstStyle/>
          <a:p>
            <a:r>
              <a:rPr lang="en-US" sz="2000" dirty="0"/>
              <a:t>@</a:t>
            </a:r>
            <a:r>
              <a:rPr lang="en-US" sz="2000" dirty="0" err="1"/>
              <a:t>praveenraghuvan</a:t>
            </a:r>
            <a:endParaRPr lang="en-US" sz="2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2E49956-8367-4A9F-921C-E79D03B0B8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0483" y="0"/>
            <a:ext cx="2191517" cy="512422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D97639-553E-4E3F-9920-C5ECDF1EEB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lang="en-US" b="1" dirty="0"/>
              <a:t>Sound</a:t>
            </a:r>
            <a:r>
              <a:rPr lang="en-US" dirty="0"/>
              <a:t> : A pressure wave created by a vibrating object.</a:t>
            </a:r>
          </a:p>
          <a:p>
            <a:pPr>
              <a:lnSpc>
                <a:spcPct val="150000"/>
              </a:lnSpc>
            </a:pPr>
            <a:r>
              <a:rPr lang="en-US" b="1" dirty="0"/>
              <a:t>Amplitude</a:t>
            </a:r>
            <a:r>
              <a:rPr lang="en-US" dirty="0"/>
              <a:t> : Measure of height of a wave or loudness</a:t>
            </a:r>
          </a:p>
          <a:p>
            <a:pPr>
              <a:lnSpc>
                <a:spcPct val="150000"/>
              </a:lnSpc>
            </a:pPr>
            <a:r>
              <a:rPr lang="en-US" b="1" dirty="0"/>
              <a:t>Frequency</a:t>
            </a:r>
            <a:r>
              <a:rPr lang="en-US" dirty="0"/>
              <a:t> : Total # of waves produced per second. Human(20Hz – 20KHz)</a:t>
            </a:r>
          </a:p>
          <a:p>
            <a:pPr>
              <a:lnSpc>
                <a:spcPct val="150000"/>
              </a:lnSpc>
            </a:pPr>
            <a:r>
              <a:rPr lang="en-US" b="1" dirty="0" err="1"/>
              <a:t>SampleRate</a:t>
            </a:r>
            <a:r>
              <a:rPr lang="en-US" dirty="0"/>
              <a:t> : How many times per second a sound is sampled. 44.1KHz, 96KHz</a:t>
            </a:r>
          </a:p>
          <a:p>
            <a:pPr>
              <a:lnSpc>
                <a:spcPct val="150000"/>
              </a:lnSpc>
            </a:pPr>
            <a:r>
              <a:rPr lang="en-US" b="1" dirty="0" err="1"/>
              <a:t>BitRate</a:t>
            </a:r>
            <a:r>
              <a:rPr lang="en-US" b="1" dirty="0"/>
              <a:t> </a:t>
            </a:r>
            <a:r>
              <a:rPr lang="en-US" dirty="0"/>
              <a:t>: </a:t>
            </a:r>
            <a:r>
              <a:rPr lang="en-US" b="1" dirty="0"/>
              <a:t> </a:t>
            </a:r>
            <a:r>
              <a:rPr lang="en-US" dirty="0"/>
              <a:t>Amount of data transferred into audio. 8-bit, 16-bit, 24-bit.</a:t>
            </a:r>
          </a:p>
          <a:p>
            <a:pPr>
              <a:lnSpc>
                <a:spcPct val="150000"/>
              </a:lnSpc>
            </a:pPr>
            <a:r>
              <a:rPr lang="en-US" b="1" dirty="0"/>
              <a:t>Channels </a:t>
            </a:r>
            <a:r>
              <a:rPr lang="en-US" dirty="0"/>
              <a:t>: Represents spatial experience of sound. Mono/Stereo/Surround</a:t>
            </a:r>
            <a:endParaRPr 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5FDED0-30E5-48A4-BCFE-4069D50EFC0D}"/>
              </a:ext>
            </a:extLst>
          </p:cNvPr>
          <p:cNvSpPr txBox="1"/>
          <p:nvPr/>
        </p:nvSpPr>
        <p:spPr>
          <a:xfrm>
            <a:off x="0" y="6287373"/>
            <a:ext cx="3299791" cy="5059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01168" lvl="1" indent="0" fontAlgn="base">
              <a:lnSpc>
                <a:spcPct val="120000"/>
              </a:lnSpc>
              <a:buNone/>
            </a:pPr>
            <a:r>
              <a:rPr lang="en-US" sz="2400" dirty="0">
                <a:hlinkClick r:id="rId3"/>
              </a:rPr>
              <a:t>https://bit.ly/3jDAe3O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888517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Representation</a:t>
            </a:r>
          </a:p>
        </p:txBody>
      </p:sp>
      <p:sp>
        <p:nvSpPr>
          <p:cNvPr id="10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768854" y="6428220"/>
            <a:ext cx="2714615" cy="365125"/>
          </a:xfrm>
        </p:spPr>
        <p:txBody>
          <a:bodyPr/>
          <a:lstStyle/>
          <a:p>
            <a:r>
              <a:rPr lang="en-US" sz="2000" dirty="0"/>
              <a:t>@</a:t>
            </a:r>
            <a:r>
              <a:rPr lang="en-US" sz="2000" dirty="0" err="1"/>
              <a:t>praveenraghuvan</a:t>
            </a:r>
            <a:endParaRPr lang="en-US" sz="2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2E49956-8367-4A9F-921C-E79D03B0B8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0483" y="0"/>
            <a:ext cx="2191517" cy="512422"/>
          </a:xfrm>
          <a:prstGeom prst="rect">
            <a:avLst/>
          </a:prstGeom>
        </p:spPr>
      </p:pic>
      <p:pic>
        <p:nvPicPr>
          <p:cNvPr id="5" name="Content Placeholder 4" descr="Chart, box and whisker chart&#10;&#10;Description automatically generated">
            <a:extLst>
              <a:ext uri="{FF2B5EF4-FFF2-40B4-BE49-F238E27FC236}">
                <a16:creationId xmlns:a16="http://schemas.microsoft.com/office/drawing/2014/main" id="{66A5CD8C-97C4-418D-9943-ED40726656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768" y="1641378"/>
            <a:ext cx="10030785" cy="478684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6D1B4C2-A328-459A-87EF-69B5B1ED310F}"/>
              </a:ext>
            </a:extLst>
          </p:cNvPr>
          <p:cNvSpPr txBox="1"/>
          <p:nvPr/>
        </p:nvSpPr>
        <p:spPr>
          <a:xfrm>
            <a:off x="0" y="6287373"/>
            <a:ext cx="3299791" cy="5059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01168" lvl="1" indent="0" fontAlgn="base">
              <a:lnSpc>
                <a:spcPct val="120000"/>
              </a:lnSpc>
              <a:buNone/>
            </a:pPr>
            <a:r>
              <a:rPr lang="en-US" sz="2400" dirty="0">
                <a:hlinkClick r:id="rId4"/>
              </a:rPr>
              <a:t>https://bit.ly/3jDAe3O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341034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Sound Classification</a:t>
            </a:r>
          </a:p>
        </p:txBody>
      </p:sp>
      <p:sp>
        <p:nvSpPr>
          <p:cNvPr id="10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768854" y="6428220"/>
            <a:ext cx="2714615" cy="365125"/>
          </a:xfrm>
        </p:spPr>
        <p:txBody>
          <a:bodyPr/>
          <a:lstStyle/>
          <a:p>
            <a:r>
              <a:rPr lang="en-US" sz="2000" dirty="0"/>
              <a:t>@</a:t>
            </a:r>
            <a:r>
              <a:rPr lang="en-US" sz="2000" dirty="0" err="1"/>
              <a:t>praveenraghuvan</a:t>
            </a:r>
            <a:endParaRPr lang="en-US" sz="2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2E49956-8367-4A9F-921C-E79D03B0B8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0483" y="0"/>
            <a:ext cx="2191517" cy="512422"/>
          </a:xfrm>
          <a:prstGeom prst="rect">
            <a:avLst/>
          </a:prstGeom>
        </p:spPr>
      </p:pic>
      <p:pic>
        <p:nvPicPr>
          <p:cNvPr id="7" name="Content Placeholder 6" descr="Diagram&#10;&#10;Description automatically generated">
            <a:extLst>
              <a:ext uri="{FF2B5EF4-FFF2-40B4-BE49-F238E27FC236}">
                <a16:creationId xmlns:a16="http://schemas.microsoft.com/office/drawing/2014/main" id="{107C7148-0A0D-4E0B-94E7-A1050D2FDB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43" y="1211730"/>
            <a:ext cx="11237035" cy="4434539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12C97AA-D1A0-4102-B1A0-D34EE26EA8C8}"/>
              </a:ext>
            </a:extLst>
          </p:cNvPr>
          <p:cNvSpPr txBox="1"/>
          <p:nvPr/>
        </p:nvSpPr>
        <p:spPr>
          <a:xfrm>
            <a:off x="0" y="6239888"/>
            <a:ext cx="3299791" cy="5059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01168" lvl="1" indent="0" fontAlgn="base">
              <a:lnSpc>
                <a:spcPct val="120000"/>
              </a:lnSpc>
              <a:buNone/>
            </a:pPr>
            <a:r>
              <a:rPr lang="en-US" sz="2400" dirty="0">
                <a:hlinkClick r:id="rId4"/>
              </a:rPr>
              <a:t>https://bit.ly/3jDAe3O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053715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Framework and Tools</a:t>
            </a:r>
          </a:p>
        </p:txBody>
      </p:sp>
      <p:sp>
        <p:nvSpPr>
          <p:cNvPr id="10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768854" y="6428220"/>
            <a:ext cx="2714615" cy="365125"/>
          </a:xfrm>
        </p:spPr>
        <p:txBody>
          <a:bodyPr/>
          <a:lstStyle/>
          <a:p>
            <a:r>
              <a:rPr lang="en-US" sz="2000" dirty="0"/>
              <a:t>@</a:t>
            </a:r>
            <a:r>
              <a:rPr lang="en-US" sz="2000" dirty="0" err="1"/>
              <a:t>praveenraghuvan</a:t>
            </a:r>
            <a:endParaRPr lang="en-US" sz="2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2E49956-8367-4A9F-921C-E79D03B0B8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0483" y="0"/>
            <a:ext cx="2191517" cy="512422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D97639-553E-4E3F-9920-C5ECDF1EEB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Placeholder 17">
            <a:extLst>
              <a:ext uri="{FF2B5EF4-FFF2-40B4-BE49-F238E27FC236}">
                <a16:creationId xmlns:a16="http://schemas.microsoft.com/office/drawing/2014/main" id="{297AF8FE-285D-4720-84FC-68EB97DB41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7738" y="2035409"/>
            <a:ext cx="1894810" cy="2129000"/>
          </a:xfrm>
          <a:prstGeom prst="rect">
            <a:avLst/>
          </a:prstGeom>
        </p:spPr>
      </p:pic>
      <p:pic>
        <p:nvPicPr>
          <p:cNvPr id="7" name="Picture Placeholder 12">
            <a:extLst>
              <a:ext uri="{FF2B5EF4-FFF2-40B4-BE49-F238E27FC236}">
                <a16:creationId xmlns:a16="http://schemas.microsoft.com/office/drawing/2014/main" id="{EFB73F43-2C79-45BA-9645-25BE809B29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1649" y="1409834"/>
            <a:ext cx="2885315" cy="2885315"/>
          </a:xfrm>
          <a:prstGeom prst="rect">
            <a:avLst/>
          </a:prstGeom>
        </p:spPr>
      </p:pic>
      <p:pic>
        <p:nvPicPr>
          <p:cNvPr id="9" name="Picture Placeholder 13">
            <a:extLst>
              <a:ext uri="{FF2B5EF4-FFF2-40B4-BE49-F238E27FC236}">
                <a16:creationId xmlns:a16="http://schemas.microsoft.com/office/drawing/2014/main" id="{266A45FB-CD64-4D84-A140-E6B64FC83B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3666" y="1828103"/>
            <a:ext cx="2515897" cy="2515897"/>
          </a:xfrm>
          <a:prstGeom prst="rect">
            <a:avLst/>
          </a:prstGeom>
        </p:spPr>
      </p:pic>
      <p:pic>
        <p:nvPicPr>
          <p:cNvPr id="11" name="Picture Placeholder 15">
            <a:extLst>
              <a:ext uri="{FF2B5EF4-FFF2-40B4-BE49-F238E27FC236}">
                <a16:creationId xmlns:a16="http://schemas.microsoft.com/office/drawing/2014/main" id="{6E302CB7-E646-444E-9991-BDF27E0F5F8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1" y="4494282"/>
            <a:ext cx="4748408" cy="1734805"/>
          </a:xfrm>
          <a:prstGeom prst="rect">
            <a:avLst/>
          </a:prstGeom>
        </p:spPr>
      </p:pic>
      <p:pic>
        <p:nvPicPr>
          <p:cNvPr id="1026" name="Picture 2" descr="How to render an Audio Wave Image from a MP3 audio file with NAudio in C#  WinForms | Our Code World">
            <a:extLst>
              <a:ext uri="{FF2B5EF4-FFF2-40B4-BE49-F238E27FC236}">
                <a16:creationId xmlns:a16="http://schemas.microsoft.com/office/drawing/2014/main" id="{1012DABA-61E7-495A-B417-601A67BC02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9618" y="4527017"/>
            <a:ext cx="3130287" cy="1565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B8A9388-CDEB-496E-BE3E-869CCA7C049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49457" y="4617113"/>
            <a:ext cx="2843786" cy="147504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A4E0E6C-9270-46C4-9958-837B5954FE2D}"/>
              </a:ext>
            </a:extLst>
          </p:cNvPr>
          <p:cNvSpPr txBox="1"/>
          <p:nvPr/>
        </p:nvSpPr>
        <p:spPr>
          <a:xfrm>
            <a:off x="188844" y="6302040"/>
            <a:ext cx="3299791" cy="5059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01168" lvl="1" indent="0" fontAlgn="base">
              <a:lnSpc>
                <a:spcPct val="120000"/>
              </a:lnSpc>
              <a:buNone/>
            </a:pPr>
            <a:r>
              <a:rPr lang="en-US" sz="2400" dirty="0">
                <a:hlinkClick r:id="rId9"/>
              </a:rPr>
              <a:t>https://bit.ly/3jDAe3O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466314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788236" y="6492875"/>
            <a:ext cx="2403764" cy="365125"/>
          </a:xfrm>
        </p:spPr>
        <p:txBody>
          <a:bodyPr/>
          <a:lstStyle/>
          <a:p>
            <a:r>
              <a:rPr lang="en-US" sz="1800" dirty="0"/>
              <a:t>@</a:t>
            </a:r>
            <a:r>
              <a:rPr lang="en-US" sz="1800" dirty="0" err="1"/>
              <a:t>praveenraghuvan</a:t>
            </a:r>
            <a:endParaRPr lang="en-US" sz="1800" dirty="0"/>
          </a:p>
        </p:txBody>
      </p:sp>
      <p:sp>
        <p:nvSpPr>
          <p:cNvPr id="7" name="Rectangle 6"/>
          <p:cNvSpPr/>
          <p:nvPr/>
        </p:nvSpPr>
        <p:spPr>
          <a:xfrm>
            <a:off x="4601840" y="2705725"/>
            <a:ext cx="2988319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88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Demo</a:t>
            </a:r>
            <a:endParaRPr lang="en-US" sz="8800" b="1" cap="none" spc="0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effectLst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A7A289B-960D-4C24-83C7-7489D00692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0483" y="0"/>
            <a:ext cx="2191517" cy="51242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1377F54-290E-4C4E-96E6-14E69E98B933}"/>
              </a:ext>
            </a:extLst>
          </p:cNvPr>
          <p:cNvSpPr txBox="1"/>
          <p:nvPr/>
        </p:nvSpPr>
        <p:spPr>
          <a:xfrm>
            <a:off x="69574" y="6239889"/>
            <a:ext cx="3299791" cy="5059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01168" lvl="1" indent="0" fontAlgn="base">
              <a:lnSpc>
                <a:spcPct val="120000"/>
              </a:lnSpc>
              <a:buNone/>
            </a:pPr>
            <a:r>
              <a:rPr lang="en-US" sz="2400" dirty="0">
                <a:hlinkClick r:id="rId3"/>
              </a:rPr>
              <a:t>https://bit.ly/3jDAe3O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1234540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2807854"/>
            <a:ext cx="10295710" cy="2536503"/>
          </a:xfrm>
        </p:spPr>
        <p:txBody>
          <a:bodyPr>
            <a:normAutofit fontScale="92500"/>
          </a:bodyPr>
          <a:lstStyle/>
          <a:p>
            <a:pPr marL="201168" lvl="1" indent="0" fontAlgn="base">
              <a:lnSpc>
                <a:spcPct val="120000"/>
              </a:lnSpc>
              <a:buNone/>
            </a:pPr>
            <a:r>
              <a:rPr lang="en-US" sz="2800" dirty="0" err="1"/>
              <a:t>Github</a:t>
            </a:r>
            <a:r>
              <a:rPr lang="en-US" sz="2800" dirty="0"/>
              <a:t>: </a:t>
            </a:r>
            <a:r>
              <a:rPr lang="en-US" sz="2800" dirty="0">
                <a:hlinkClick r:id="rId3"/>
              </a:rPr>
              <a:t>https://github.com/praveenraghuvanshi/tech-sessions/tree/master/14042022-Practical-ML-Net-Sound-Classification</a:t>
            </a:r>
            <a:endParaRPr lang="en-US" sz="2800" dirty="0"/>
          </a:p>
          <a:p>
            <a:pPr marL="201168" lvl="1" indent="0" fontAlgn="base">
              <a:lnSpc>
                <a:spcPct val="120000"/>
              </a:lnSpc>
              <a:buNone/>
            </a:pPr>
            <a:endParaRPr lang="en-US" sz="2800" dirty="0"/>
          </a:p>
          <a:p>
            <a:pPr marL="201168" lvl="1" indent="0" fontAlgn="base">
              <a:lnSpc>
                <a:spcPct val="120000"/>
              </a:lnSpc>
              <a:buNone/>
            </a:pPr>
            <a:r>
              <a:rPr lang="en-US" sz="2800" dirty="0"/>
              <a:t>Short URL: </a:t>
            </a:r>
            <a:r>
              <a:rPr lang="en-US" sz="2800" dirty="0">
                <a:hlinkClick r:id="rId4"/>
              </a:rPr>
              <a:t>https://bit.ly/3jDAe3O</a:t>
            </a:r>
            <a:endParaRPr lang="en-US" sz="2800" dirty="0"/>
          </a:p>
          <a:p>
            <a:pPr marL="201168" lvl="1" indent="0" fontAlgn="base">
              <a:lnSpc>
                <a:spcPct val="120000"/>
              </a:lnSpc>
              <a:buNone/>
            </a:pPr>
            <a:endParaRPr lang="en-US" sz="2800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769172" y="6395130"/>
            <a:ext cx="2714615" cy="365125"/>
          </a:xfrm>
        </p:spPr>
        <p:txBody>
          <a:bodyPr/>
          <a:lstStyle/>
          <a:p>
            <a:r>
              <a:rPr lang="en-US" sz="2000" dirty="0"/>
              <a:t>@</a:t>
            </a:r>
            <a:r>
              <a:rPr lang="en-US" sz="2000" dirty="0" err="1"/>
              <a:t>praveenraghuvan</a:t>
            </a:r>
            <a:endParaRPr lang="en-US" sz="2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A5F1BEA-1759-4BF9-9C38-2182E661BB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00483" y="0"/>
            <a:ext cx="2191517" cy="512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2650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739</TotalTime>
  <Words>321</Words>
  <Application>Microsoft Office PowerPoint</Application>
  <PresentationFormat>Widescreen</PresentationFormat>
  <Paragraphs>59</Paragraphs>
  <Slides>10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Sound Classification using ML.Net</vt:lpstr>
      <vt:lpstr>Introduction</vt:lpstr>
      <vt:lpstr>Agenda</vt:lpstr>
      <vt:lpstr>Basics of Sound</vt:lpstr>
      <vt:lpstr>Visual Representation</vt:lpstr>
      <vt:lpstr>Sound Classification</vt:lpstr>
      <vt:lpstr>Framework and Tools</vt:lpstr>
      <vt:lpstr>PowerPoint Presentation</vt:lpstr>
      <vt:lpstr>Resources</vt:lpstr>
      <vt:lpstr>Thank you  Q &amp; 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Serverless Deep Neural Network(DNN) with Azure Functions and ML.Net</dc:title>
  <dc:creator>Raghuvanshi, Praveen</dc:creator>
  <cp:lastModifiedBy>Raghuvanshi, Praveen</cp:lastModifiedBy>
  <cp:revision>40</cp:revision>
  <dcterms:created xsi:type="dcterms:W3CDTF">2021-10-27T07:15:02Z</dcterms:created>
  <dcterms:modified xsi:type="dcterms:W3CDTF">2022-04-14T12:03:32Z</dcterms:modified>
</cp:coreProperties>
</file>